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2" r:id="rId2"/>
    <p:sldId id="256" r:id="rId3"/>
    <p:sldId id="257" r:id="rId4"/>
    <p:sldId id="258" r:id="rId5"/>
    <p:sldId id="259" r:id="rId6"/>
    <p:sldId id="274" r:id="rId7"/>
    <p:sldId id="260" r:id="rId8"/>
    <p:sldId id="271" r:id="rId9"/>
    <p:sldId id="266" r:id="rId10"/>
    <p:sldId id="261" r:id="rId11"/>
    <p:sldId id="264" r:id="rId12"/>
    <p:sldId id="265" r:id="rId13"/>
    <p:sldId id="268" r:id="rId14"/>
    <p:sldId id="269" r:id="rId15"/>
    <p:sldId id="262" r:id="rId16"/>
    <p:sldId id="275" r:id="rId17"/>
    <p:sldId id="276" r:id="rId18"/>
    <p:sldId id="26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66" y="2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556793"/>
            <a:ext cx="5616624" cy="144016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3140968"/>
            <a:ext cx="5688632" cy="100811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6308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2958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661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5272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78650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15987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6562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063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892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2894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0069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0340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b="1" dirty="0"/>
            </a:br>
            <a:r>
              <a:rPr lang="ru-RU" b="1" dirty="0">
                <a:solidFill>
                  <a:srgbClr val="002060"/>
                </a:solidFill>
              </a:rPr>
              <a:t>ДЕЛОВАЯ ИГРА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b="1" dirty="0">
                <a:solidFill>
                  <a:schemeClr val="tx2"/>
                </a:solidFill>
                <a:latin typeface="+mj-lt"/>
              </a:rPr>
              <a:t>«</a:t>
            </a:r>
            <a:r>
              <a:rPr lang="ru-RU" b="1" dirty="0">
                <a:solidFill>
                  <a:srgbClr val="002060"/>
                </a:solidFill>
                <a:latin typeface="+mj-lt"/>
              </a:rPr>
              <a:t>Проектная деятельность в детском саду в условиях реализации ФГОС дошкольного образования</a:t>
            </a:r>
            <a:r>
              <a:rPr lang="ru-RU" b="1" dirty="0">
                <a:solidFill>
                  <a:srgbClr val="002060"/>
                </a:solidFill>
                <a:latin typeface="Arial Black" pitchFamily="34" charset="0"/>
              </a:rPr>
              <a:t>»</a:t>
            </a:r>
            <a:endParaRPr lang="ru-RU" dirty="0">
              <a:solidFill>
                <a:srgbClr val="002060"/>
              </a:solidFill>
              <a:latin typeface="Arial Black" pitchFamily="34" charset="0"/>
            </a:endParaRPr>
          </a:p>
          <a:p>
            <a:pPr algn="r"/>
            <a:endParaRPr lang="ru-RU" dirty="0"/>
          </a:p>
          <a:p>
            <a:pPr algn="r"/>
            <a:endParaRPr lang="ru-RU" dirty="0"/>
          </a:p>
          <a:p>
            <a:pPr marL="0" indent="0" algn="r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6522858"/>
      </p:ext>
    </p:extLst>
  </p:cSld>
  <p:clrMapOvr>
    <a:masterClrMapping/>
  </p:clrMapOvr>
  <p:transition>
    <p:pull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Что такое педагогическое проектирование?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</a:rPr>
            </a:b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Дань моде</a:t>
            </a:r>
          </a:p>
          <a:p>
            <a:pPr lvl="0"/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Догма профессиональной деятельности</a:t>
            </a:r>
          </a:p>
          <a:p>
            <a:pPr lvl="0"/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Вид педагогической деятельности</a:t>
            </a:r>
          </a:p>
          <a:p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1302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Что такое гипотеза?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</a:rPr>
            </a:b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525963"/>
          </a:xfrm>
        </p:spPr>
        <p:txBody>
          <a:bodyPr/>
          <a:lstStyle/>
          <a:p>
            <a:pPr lvl="0"/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Короткая аннотация проекта</a:t>
            </a:r>
          </a:p>
          <a:p>
            <a:pPr lvl="0"/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Опасение педагога о неудачной реализации проекта</a:t>
            </a:r>
          </a:p>
          <a:p>
            <a:pPr lvl="0"/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Предположение, требующее объяснения и подтверждения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2123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200" dirty="0">
                <a:solidFill>
                  <a:schemeClr val="bg2">
                    <a:lumMod val="25000"/>
                  </a:schemeClr>
                </a:solidFill>
              </a:rPr>
              <a:t>Какое содержание педагогической деятельности не является характерным для практического (исследовательского) этапа?</a:t>
            </a:r>
            <a:br>
              <a:rPr lang="ru-RU" sz="3200" dirty="0">
                <a:solidFill>
                  <a:schemeClr val="bg2">
                    <a:lumMod val="25000"/>
                  </a:schemeClr>
                </a:solidFill>
              </a:rPr>
            </a:br>
            <a:endParaRPr lang="ru-RU" sz="3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z="2800" dirty="0">
                <a:solidFill>
                  <a:schemeClr val="bg2">
                    <a:lumMod val="25000"/>
                  </a:schemeClr>
                </a:solidFill>
              </a:rPr>
              <a:t>Реализация проектных мероприятий во взаимодействии воспитателя с коллегами и родителями</a:t>
            </a:r>
          </a:p>
          <a:p>
            <a:pPr lvl="0"/>
            <a:r>
              <a:rPr lang="ru-RU" sz="2800" dirty="0">
                <a:solidFill>
                  <a:schemeClr val="bg2">
                    <a:lumMod val="25000"/>
                  </a:schemeClr>
                </a:solidFill>
              </a:rPr>
              <a:t>Выдвижение гипотезы</a:t>
            </a:r>
          </a:p>
          <a:p>
            <a:pPr lvl="0"/>
            <a:r>
              <a:rPr lang="ru-RU" sz="2800" dirty="0">
                <a:solidFill>
                  <a:schemeClr val="bg2">
                    <a:lumMod val="25000"/>
                  </a:schemeClr>
                </a:solidFill>
              </a:rPr>
              <a:t>Открытый показ деятельности по теме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8805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>
                <a:solidFill>
                  <a:schemeClr val="bg2">
                    <a:lumMod val="25000"/>
                  </a:schemeClr>
                </a:solidFill>
              </a:rPr>
              <a:t>Презентуя проект, педагог должен:</a:t>
            </a:r>
            <a:br>
              <a:rPr lang="ru-RU" sz="3600" dirty="0">
                <a:solidFill>
                  <a:schemeClr val="bg2">
                    <a:lumMod val="25000"/>
                  </a:schemeClr>
                </a:solidFill>
              </a:rPr>
            </a:br>
            <a:endParaRPr lang="ru-RU" sz="36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solidFill>
                  <a:schemeClr val="bg2">
                    <a:lumMod val="25000"/>
                  </a:schemeClr>
                </a:solidFill>
              </a:rPr>
              <a:t>Проявить себя как педагог, владеющий навыками разработки проекта как методического пособия, которое окажет практическую помощь коллегам</a:t>
            </a:r>
          </a:p>
          <a:p>
            <a:pPr lvl="0"/>
            <a:r>
              <a:rPr lang="ru-RU" sz="2800" dirty="0">
                <a:solidFill>
                  <a:schemeClr val="bg2">
                    <a:lumMod val="25000"/>
                  </a:schemeClr>
                </a:solidFill>
              </a:rPr>
              <a:t>Показать свое превосходство над коллегами по решению обозначенной в проекте проблеме</a:t>
            </a:r>
          </a:p>
        </p:txBody>
      </p:sp>
    </p:spTree>
    <p:extLst>
      <p:ext uri="{BB962C8B-B14F-4D97-AF65-F5344CB8AC3E}">
        <p14:creationId xmlns:p14="http://schemas.microsoft.com/office/powerpoint/2010/main" val="1770507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>
                <a:solidFill>
                  <a:schemeClr val="bg2">
                    <a:lumMod val="25000"/>
                  </a:schemeClr>
                </a:solidFill>
              </a:rPr>
              <a:t>По срокам реализации проект может быть?</a:t>
            </a:r>
            <a:br>
              <a:rPr lang="ru-RU" sz="3600" dirty="0">
                <a:solidFill>
                  <a:schemeClr val="bg2">
                    <a:lumMod val="25000"/>
                  </a:schemeClr>
                </a:solidFill>
              </a:rPr>
            </a:br>
            <a:endParaRPr lang="ru-RU" sz="36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z="2800" dirty="0">
                <a:solidFill>
                  <a:schemeClr val="bg2">
                    <a:lumMod val="25000"/>
                  </a:schemeClr>
                </a:solidFill>
              </a:rPr>
              <a:t>Краткосрочным</a:t>
            </a:r>
          </a:p>
          <a:p>
            <a:pPr lvl="0"/>
            <a:r>
              <a:rPr lang="ru-RU" sz="2800" dirty="0">
                <a:solidFill>
                  <a:schemeClr val="bg2">
                    <a:lumMod val="25000"/>
                  </a:schemeClr>
                </a:solidFill>
              </a:rPr>
              <a:t>Срочный</a:t>
            </a:r>
          </a:p>
          <a:p>
            <a:pPr lvl="0"/>
            <a:r>
              <a:rPr lang="ru-RU" sz="2800" dirty="0">
                <a:solidFill>
                  <a:schemeClr val="bg2">
                    <a:lumMod val="25000"/>
                  </a:schemeClr>
                </a:solidFill>
              </a:rPr>
              <a:t>Долговременный</a:t>
            </a:r>
          </a:p>
          <a:p>
            <a:pPr lvl="0"/>
            <a:r>
              <a:rPr lang="ru-RU" sz="2800" dirty="0">
                <a:solidFill>
                  <a:schemeClr val="bg2">
                    <a:lumMod val="25000"/>
                  </a:schemeClr>
                </a:solidFill>
              </a:rPr>
              <a:t>Длительный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8332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12968" cy="908720"/>
          </a:xfrm>
        </p:spPr>
        <p:txBody>
          <a:bodyPr>
            <a:noAutofit/>
          </a:bodyPr>
          <a:lstStyle/>
          <a:p>
            <a:r>
              <a:rPr lang="ru-RU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Притча </a:t>
            </a:r>
            <a:br>
              <a:rPr lang="ru-RU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3600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«Наберись смелости и сделай попытку»</a:t>
            </a:r>
          </a:p>
        </p:txBody>
      </p:sp>
      <p:pic>
        <p:nvPicPr>
          <p:cNvPr id="3074" name="Picture 2" descr="https://otvet.imgsmail.ru/download/u_24e7db3b59d093b109c21b19ae15669a_8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6556" y="1916832"/>
            <a:ext cx="3915980" cy="44883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3540348"/>
      </p:ext>
    </p:extLst>
  </p:cSld>
  <p:clrMapOvr>
    <a:masterClrMapping/>
  </p:clrMapOvr>
  <p:transition spd="slow">
    <p:wheel spokes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"</a:t>
            </a:r>
            <a:r>
              <a:rPr lang="ru-RU" dirty="0">
                <a:solidFill>
                  <a:schemeClr val="tx2"/>
                </a:solidFill>
              </a:rPr>
              <a:t>Король предложил своим придворным испытание, чтобы выбрать из них достойного на важный пост при дворе. Множество сильных и мудрых людей собрались вокруг него. Он подвел всех собравшихся к двери в отдаленном уголке сада. Дверь была огромных размеров и, казалось, вросла глубоко в землю. «Кто из вас сможет открыть эту каменную громаду?» - спросил король. Один за другим его придворные выходили вперед, оценивающе оглядывали дверь, говорили «нет» и отходили в сторону. Другие, слыша, что говорят их предшественники, вообще не решались на испытание. Только один визирь подошел к двери, внимательно посмотрел на нее, потрогал ее руками, испробовал много способов сдвинуть ее и, наконец, дернул сильным рывком. И дверь открылась. Она была оставлена неплотно прикрытой, и необходимо было только желание осознать это и мужество действовать решительно. Король сказал: «Ты получишь пост при дворе, потому что ты не полагался только на то, что видел и слышал, ты привел в действие собственные силы и рискнул попробовать».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2"/>
                </a:solidFill>
              </a:rPr>
              <a:t>Вывод.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tx2"/>
                </a:solidFill>
              </a:rPr>
              <a:t>"Часто бывает так, что человек воспринимает ситуацию, полагаясь на свои ощущения. Однако часто бывает так, что чувства обманывают людей и тогда они не в состоянии сделать правильных логических выводов. Как же тогда быть? Ответ простой - нужно попробовать проверить свои ощущения и правильность выводов. Философское определение «Практика - критерий истины».</a:t>
            </a:r>
          </a:p>
          <a:p>
            <a:endParaRPr lang="ru-RU" dirty="0"/>
          </a:p>
        </p:txBody>
      </p:sp>
    </p:spTree>
  </p:cSld>
  <p:clrMapOvr>
    <a:masterClrMapping/>
  </p:clrMapOvr>
  <p:transition>
    <p:pull dir="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764704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«Самое лучшее открытие – то, которое ребенок делает сам»</a:t>
            </a:r>
          </a:p>
        </p:txBody>
      </p:sp>
    </p:spTree>
    <p:extLst>
      <p:ext uri="{BB962C8B-B14F-4D97-AF65-F5344CB8AC3E}">
        <p14:creationId xmlns:p14="http://schemas.microsoft.com/office/powerpoint/2010/main" val="375318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052736"/>
            <a:ext cx="5760640" cy="2592289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002060"/>
                </a:solidFill>
              </a:rPr>
              <a:t>Цель: </a:t>
            </a:r>
            <a:r>
              <a:rPr lang="ru-RU" sz="1800" dirty="0">
                <a:solidFill>
                  <a:srgbClr val="002060"/>
                </a:solidFill>
              </a:rPr>
              <a:t>обеспечить условия для развития творчества и профессиональной активности педагогов в овладении ими технологий проектирования через интерактивные формы методической работы</a:t>
            </a:r>
            <a:endParaRPr lang="ru-RU" sz="1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37574385"/>
      </p:ext>
    </p:extLst>
  </p:cSld>
  <p:clrMapOvr>
    <a:masterClrMapping/>
  </p:clrMapOvr>
  <p:transition>
    <p:pull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476672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Основной целью проектного метода в ДОУ является развитие свободной творческой личности ребенка, которое определяется задачами развития и задачами исследовательской деятельности детей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. </a:t>
            </a:r>
          </a:p>
          <a:p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128105"/>
      </p:ext>
    </p:extLst>
  </p:cSld>
  <p:clrMapOvr>
    <a:masterClrMapping/>
  </p:clrMapOvr>
  <p:transition spd="slow">
    <p:spli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Общие задачи развития, специфичные для каждого возраста:</a:t>
            </a:r>
            <a:b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</a:br>
            <a:endParaRPr lang="ru-RU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24744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 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Обеспечение психологического благополучия и здоровья детей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Развитие познавательных способностей 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Развитие творческого воображения 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Развитие творческого мышления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762987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Игра «Ассоциация»</a:t>
            </a:r>
            <a:b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026" name="Picture 2" descr="http://itd1.mycdn.me/image?id=576777341818&amp;t=20&amp;plc=WEB&amp;tkn=*6Us85O3GwgbqjgvlYl-s6osykI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403292"/>
            <a:ext cx="6734175" cy="44958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7349673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Цель: настроить педагогов на работу, снять психологическое напряжение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Я начну фразу, а вы, продолжите эту фразу.</a:t>
            </a:r>
          </a:p>
          <a:p>
            <a:pPr lvl="0"/>
            <a:r>
              <a:rPr lang="ru-RU" dirty="0">
                <a:solidFill>
                  <a:srgbClr val="002060"/>
                </a:solidFill>
              </a:rPr>
              <a:t>Если педагог – это цвет, то какой?</a:t>
            </a:r>
          </a:p>
          <a:p>
            <a:pPr lvl="0"/>
            <a:r>
              <a:rPr lang="ru-RU" dirty="0">
                <a:solidFill>
                  <a:srgbClr val="002060"/>
                </a:solidFill>
              </a:rPr>
              <a:t>Если педагог – это геометрическая фигура, то какая?</a:t>
            </a:r>
          </a:p>
          <a:p>
            <a:pPr lvl="0"/>
            <a:r>
              <a:rPr lang="ru-RU" dirty="0">
                <a:solidFill>
                  <a:srgbClr val="002060"/>
                </a:solidFill>
              </a:rPr>
              <a:t>Если педагог – это настроение, то какое?</a:t>
            </a:r>
          </a:p>
          <a:p>
            <a:pPr lvl="0"/>
            <a:r>
              <a:rPr lang="ru-RU" dirty="0">
                <a:solidFill>
                  <a:srgbClr val="002060"/>
                </a:solidFill>
              </a:rPr>
              <a:t>Если представить, что педагог – это сказочный герой, то кто?</a:t>
            </a:r>
          </a:p>
          <a:p>
            <a:pPr lvl="0"/>
            <a:r>
              <a:rPr lang="ru-RU" dirty="0">
                <a:solidFill>
                  <a:srgbClr val="002060"/>
                </a:solidFill>
              </a:rPr>
              <a:t>Если педагог – это цветок, то это…</a:t>
            </a:r>
          </a:p>
          <a:p>
            <a:pPr lvl="0"/>
            <a:r>
              <a:rPr lang="ru-RU" dirty="0">
                <a:solidFill>
                  <a:srgbClr val="002060"/>
                </a:solidFill>
              </a:rPr>
              <a:t>Если педагог – игра, то какая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03119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Вопросы из шляпы</a:t>
            </a:r>
            <a:b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2050" name="Picture 2" descr="https://lh3.googleusercontent.com/5W3IEwM48Sn7e8u97PwwbGmx0AC6tgkPqkyeW_s8NE68d9YiZuw8oRuszkY33g-gwMpJ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340768"/>
            <a:ext cx="4876800" cy="487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4027722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692696"/>
            <a:ext cx="8402790" cy="6058169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1</a:t>
            </a:r>
            <a:r>
              <a:rPr lang="ru-RU" dirty="0">
                <a:latin typeface="+mj-lt"/>
              </a:rPr>
              <a:t>. По каким признакам классифицируются проекты? (по тематике, по составу участников, по срокам реализации)</a:t>
            </a:r>
          </a:p>
          <a:p>
            <a:pPr lvl="0"/>
            <a:r>
              <a:rPr lang="ru-RU" dirty="0">
                <a:latin typeface="+mj-lt"/>
              </a:rPr>
              <a:t>2. Назовите основные этапы проекта? (цель, разработка, выполнение, подведение итогов)</a:t>
            </a:r>
          </a:p>
          <a:p>
            <a:pPr lvl="0"/>
            <a:r>
              <a:rPr lang="ru-RU" dirty="0">
                <a:latin typeface="+mj-lt"/>
              </a:rPr>
              <a:t>3. Назовите виды проектов? (творческие, исследовательские, игровые, информационные, комплексные, межгрупповые, групповые, индивидуальные)</a:t>
            </a:r>
          </a:p>
          <a:p>
            <a:pPr lvl="0"/>
            <a:r>
              <a:rPr lang="ru-RU" dirty="0">
                <a:latin typeface="+mj-lt"/>
              </a:rPr>
              <a:t>4. Какие проекты могут быть по продолжительности? (долгосрочные, краткосрочные, средней продолжительности)</a:t>
            </a:r>
          </a:p>
          <a:p>
            <a:pPr lvl="0"/>
            <a:r>
              <a:rPr lang="ru-RU" dirty="0">
                <a:latin typeface="+mj-lt"/>
              </a:rPr>
              <a:t>5. Что может быть результатом проекта? (рисунки, доклады, поделки, концерты, праздники, спектакли, аппликации, альбомы и т.д.)</a:t>
            </a:r>
          </a:p>
          <a:p>
            <a:pPr lvl="0"/>
            <a:r>
              <a:rPr lang="ru-RU" dirty="0">
                <a:latin typeface="+mj-lt"/>
              </a:rPr>
              <a:t>6. Какие проекты бывают по составу участников? (индивидуальные, групповые, фронтальные)</a:t>
            </a:r>
          </a:p>
          <a:p>
            <a:pPr lvl="0"/>
            <a:r>
              <a:rPr lang="ru-RU" dirty="0">
                <a:latin typeface="+mj-lt"/>
              </a:rPr>
              <a:t>7. На что ориентировано проектирование? (на совместную деятельность участников образовательного процесса).</a:t>
            </a:r>
          </a:p>
          <a:p>
            <a:endParaRPr lang="ru-RU" dirty="0">
              <a:latin typeface="+mj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907704" y="0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Вопросы из шляпы</a:t>
            </a:r>
            <a:b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3554882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Вопрос-ответ</a:t>
            </a:r>
          </a:p>
        </p:txBody>
      </p:sp>
      <p:pic>
        <p:nvPicPr>
          <p:cNvPr id="4102" name="Picture 6" descr="https://openclipart.org/image/2400px/svg_to_png/279817/question_mark_cartoony_with_eyes_monsterbrain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412776"/>
            <a:ext cx="5929852" cy="5168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0188357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8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8</Template>
  <TotalTime>219</TotalTime>
  <Words>701</Words>
  <Application>Microsoft Office PowerPoint</Application>
  <PresentationFormat>Экран (4:3)</PresentationFormat>
  <Paragraphs>56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Arial Black</vt:lpstr>
      <vt:lpstr>Calibri</vt:lpstr>
      <vt:lpstr>Wingdings</vt:lpstr>
      <vt:lpstr>8</vt:lpstr>
      <vt:lpstr> ДЕЛОВАЯ ИГРА </vt:lpstr>
      <vt:lpstr>Цель: обеспечить условия для развития творчества и профессиональной активности педагогов в овладении ими технологий проектирования через интерактивные формы методической работы</vt:lpstr>
      <vt:lpstr>Презентация PowerPoint</vt:lpstr>
      <vt:lpstr>Общие задачи развития, специфичные для каждого возраста: </vt:lpstr>
      <vt:lpstr>Игра «Ассоциация» </vt:lpstr>
      <vt:lpstr>Цель: настроить педагогов на работу, снять психологическое напряжение</vt:lpstr>
      <vt:lpstr>Вопросы из шляпы </vt:lpstr>
      <vt:lpstr>Презентация PowerPoint</vt:lpstr>
      <vt:lpstr>Вопрос-ответ</vt:lpstr>
      <vt:lpstr>Что такое педагогическое проектирование? </vt:lpstr>
      <vt:lpstr>Что такое гипотеза? </vt:lpstr>
      <vt:lpstr>Какое содержание педагогической деятельности не является характерным для практического (исследовательского) этапа? </vt:lpstr>
      <vt:lpstr>Презентуя проект, педагог должен: </vt:lpstr>
      <vt:lpstr>По срокам реализации проект может быть? </vt:lpstr>
      <vt:lpstr>Притча  «Наберись смелости и сделай попытку»</vt:lpstr>
      <vt:lpstr>Презентация PowerPoint</vt:lpstr>
      <vt:lpstr>Вывод.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Проектная деятельность в детском саду в условиях реализации ФГОС дошкольного образования</dc:title>
  <dc:creator>л</dc:creator>
  <cp:lastModifiedBy>user</cp:lastModifiedBy>
  <cp:revision>27</cp:revision>
  <dcterms:created xsi:type="dcterms:W3CDTF">2019-01-29T10:08:37Z</dcterms:created>
  <dcterms:modified xsi:type="dcterms:W3CDTF">2020-11-21T15:21:56Z</dcterms:modified>
</cp:coreProperties>
</file>